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64" r:id="rId2"/>
    <p:sldId id="362" r:id="rId3"/>
    <p:sldId id="365" r:id="rId4"/>
  </p:sldIdLst>
  <p:sldSz cx="9144000" cy="6858000" type="screen4x3"/>
  <p:notesSz cx="9942513" cy="67611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996633"/>
    <a:srgbClr val="361D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743" autoAdjust="0"/>
    <p:restoredTop sz="94660"/>
  </p:normalViewPr>
  <p:slideViewPr>
    <p:cSldViewPr>
      <p:cViewPr varScale="1">
        <p:scale>
          <a:sx n="72" d="100"/>
          <a:sy n="72" d="100"/>
        </p:scale>
        <p:origin x="87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828662098564278"/>
          <c:y val="2.9542838937040407E-3"/>
          <c:w val="0.78279252223969464"/>
          <c:h val="0.8351960051236370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доходов бюджета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7.9237009577119405E-2"/>
                  <c:y val="-0.14078272007906525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dirty="0"/>
                      <a:t>108,5%</a:t>
                    </a:r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CDD-4485-B85A-1F90A479B7CC}"/>
                </c:ext>
              </c:extLst>
            </c:dLbl>
            <c:dLbl>
              <c:idx val="1"/>
              <c:layout>
                <c:manualLayout>
                  <c:x val="5.7677761440598614E-2"/>
                  <c:y val="4.0018986066048135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dirty="0"/>
                      <a:t>108,3%</a:t>
                    </a:r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CDD-4485-B85A-1F90A479B7CC}"/>
                </c:ext>
              </c:extLst>
            </c:dLbl>
            <c:dLbl>
              <c:idx val="2"/>
              <c:layout>
                <c:manualLayout>
                  <c:x val="-1.856782180196748E-2"/>
                  <c:y val="-1.765529100866238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dirty="0"/>
                      <a:t>82,3%</a:t>
                    </a:r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CDD-4485-B85A-1F90A479B7C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поступления от бюджетов других уровней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1.056</c:v>
                </c:pt>
                <c:pt idx="1">
                  <c:v>0.80800000000000005</c:v>
                </c:pt>
                <c:pt idx="2">
                  <c:v>0.68020000000000003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CDD-4485-B85A-1F90A479B7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8.0920619263844723E-2"/>
          <c:y val="0.7466666666666667"/>
          <c:w val="0.88829849832485885"/>
          <c:h val="0.25333307346482681"/>
        </c:manualLayout>
      </c:layout>
      <c:overlay val="1"/>
      <c:txPr>
        <a:bodyPr/>
        <a:lstStyle/>
        <a:p>
          <a:pPr>
            <a:defRPr kern="0" spc="-100" baseline="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>
        <c:manualLayout>
          <c:layoutTarget val="inner"/>
          <c:xMode val="edge"/>
          <c:yMode val="edge"/>
          <c:x val="6.0937500000000012E-2"/>
          <c:y val="0.33162629060572013"/>
          <c:w val="0.91562500000000036"/>
          <c:h val="0.4000990890870314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доходов</c:v>
                </c:pt>
              </c:strCache>
            </c:strRef>
          </c:tx>
          <c:marker>
            <c:symbol val="diamond"/>
            <c:size val="2"/>
          </c:marker>
          <c:dLbls>
            <c:dLbl>
              <c:idx val="0"/>
              <c:layout>
                <c:manualLayout>
                  <c:x val="-4.5301550196850386E-2"/>
                  <c:y val="-0.17049505999948619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6FF-4780-BD2A-4803E4100F2F}"/>
                </c:ext>
              </c:extLst>
            </c:dLbl>
            <c:dLbl>
              <c:idx val="1"/>
              <c:layout>
                <c:manualLayout>
                  <c:x val="-1.877177657480315E-2"/>
                  <c:y val="0.1124662540320904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6FF-4780-BD2A-4803E4100F2F}"/>
                </c:ext>
              </c:extLst>
            </c:dLbl>
            <c:dLbl>
              <c:idx val="2"/>
              <c:layout>
                <c:manualLayout>
                  <c:x val="1.5515903801396425E-3"/>
                  <c:y val="-7.3800738007380073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6FF-4780-BD2A-4803E4100F2F}"/>
                </c:ext>
              </c:extLst>
            </c:dLbl>
            <c:dLbl>
              <c:idx val="3"/>
              <c:layout>
                <c:manualLayout>
                  <c:x val="0"/>
                  <c:y val="-0.1033210332103321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6FF-4780-BD2A-4803E4100F2F}"/>
                </c:ext>
              </c:extLst>
            </c:dLbl>
            <c:dLbl>
              <c:idx val="4"/>
              <c:layout>
                <c:manualLayout>
                  <c:x val="-3.1031807602792888E-3"/>
                  <c:y val="-0.1033210332103321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6FF-4780-BD2A-4803E4100F2F}"/>
                </c:ext>
              </c:extLst>
            </c:dLbl>
            <c:dLbl>
              <c:idx val="5"/>
              <c:layout>
                <c:manualLayout>
                  <c:x val="-6.2063615205585777E-3"/>
                  <c:y val="-9.5940959409594101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6FF-4780-BD2A-4803E4100F2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204.8</c:v>
                </c:pt>
                <c:pt idx="1">
                  <c:v>162</c:v>
                </c:pt>
                <c:pt idx="2">
                  <c:v>273.2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16FF-4780-BD2A-4803E4100F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197184"/>
        <c:axId val="67207168"/>
      </c:lineChart>
      <c:catAx>
        <c:axId val="67197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67207168"/>
        <c:crosses val="autoZero"/>
        <c:auto val="1"/>
        <c:lblAlgn val="ctr"/>
        <c:lblOffset val="100"/>
        <c:noMultiLvlLbl val="0"/>
      </c:catAx>
      <c:valAx>
        <c:axId val="672071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7197184"/>
        <c:crosses val="autoZero"/>
        <c:crossBetween val="between"/>
      </c:valAx>
      <c:spPr>
        <a:noFill/>
        <a:ln w="25378">
          <a:noFill/>
        </a:ln>
      </c:spPr>
    </c:plotArea>
    <c:plotVisOnly val="1"/>
    <c:dispBlanksAs val="zero"/>
    <c:showDLblsOverMax val="0"/>
  </c:chart>
  <c:txPr>
    <a:bodyPr/>
    <a:lstStyle/>
    <a:p>
      <a:pPr>
        <a:defRPr sz="1379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100"/>
      <c:rAngAx val="0"/>
    </c:view3D>
    <c:floor>
      <c:thickness val="0"/>
    </c:floor>
    <c:sideWall>
      <c:thickness val="0"/>
      <c:spPr>
        <a:noFill/>
        <a:ln w="25354">
          <a:noFill/>
        </a:ln>
      </c:spPr>
    </c:sideWall>
    <c:backWall>
      <c:thickness val="0"/>
      <c:spPr>
        <a:noFill/>
        <a:ln w="25354">
          <a:noFill/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собственные доходы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7.44186046511624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54A-4C71-A16E-6BC71C70E048}"/>
                </c:ext>
              </c:extLst>
            </c:dLbl>
            <c:dLbl>
              <c:idx val="2"/>
              <c:layout>
                <c:manualLayout>
                  <c:x val="-3.086419753086421E-2"/>
                  <c:y val="-2.6046511627906995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54A-4C71-A16E-6BC71C70E04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137.19999999999999</c:v>
                </c:pt>
                <c:pt idx="1">
                  <c:v>159.5</c:v>
                </c:pt>
                <c:pt idx="2">
                  <c:v>183.7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54A-4C71-A16E-6BC71C70E04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461.4</c:v>
                </c:pt>
                <c:pt idx="1">
                  <c:v>749.9</c:v>
                </c:pt>
                <c:pt idx="2">
                  <c:v>547.70000000000005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54A-4C71-A16E-6BC71C70E0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5591552"/>
        <c:axId val="85593088"/>
        <c:axId val="0"/>
      </c:bar3DChart>
      <c:catAx>
        <c:axId val="85591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5593088"/>
        <c:crosses val="autoZero"/>
        <c:auto val="1"/>
        <c:lblAlgn val="ctr"/>
        <c:lblOffset val="100"/>
        <c:noMultiLvlLbl val="0"/>
      </c:catAx>
      <c:valAx>
        <c:axId val="855930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85591552"/>
        <c:crosses val="autoZero"/>
        <c:crossBetween val="between"/>
      </c:valAx>
      <c:spPr>
        <a:noFill/>
        <a:ln w="25392">
          <a:noFill/>
        </a:ln>
      </c:spPr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793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  <c:spPr>
        <a:noFill/>
        <a:ln w="9525" cap="flat" cmpd="sng" algn="ctr">
          <a:solidFill>
            <a:schemeClr val="tx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shade val="95000"/>
              <a:satMod val="10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6975308641975318E-2"/>
          <c:y val="0.17607194826431011"/>
          <c:w val="0.64065203655098735"/>
          <c:h val="0.823928051735689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0-2746-483E-A6D7-8583D7DD796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2746-483E-A6D7-8583D7DD796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2-2746-483E-A6D7-8583D7DD796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2746-483E-A6D7-8583D7DD796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0-D7A9-4462-B21F-9B4A558D4A2D}"/>
              </c:ext>
            </c:extLst>
          </c:dPt>
          <c:dLbls>
            <c:dLbl>
              <c:idx val="0"/>
              <c:layout>
                <c:manualLayout>
                  <c:x val="-6.1814668999708396E-2"/>
                  <c:y val="-6.103790962507862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8,8%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746-483E-A6D7-8583D7DD796B}"/>
                </c:ext>
              </c:extLst>
            </c:dLbl>
            <c:dLbl>
              <c:idx val="1"/>
              <c:layout>
                <c:manualLayout>
                  <c:x val="-4.4244920773792155E-2"/>
                  <c:y val="2.738041533136610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746-483E-A6D7-8583D7DD796B}"/>
                </c:ext>
              </c:extLst>
            </c:dLbl>
            <c:dLbl>
              <c:idx val="2"/>
              <c:layout>
                <c:manualLayout>
                  <c:x val="1.2345679012345684E-2"/>
                  <c:y val="0.1279180507899187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63,7%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746-483E-A6D7-8583D7DD796B}"/>
                </c:ext>
              </c:extLst>
            </c:dLbl>
            <c:dLbl>
              <c:idx val="3"/>
              <c:layout>
                <c:manualLayout>
                  <c:x val="2.9969075046174794E-2"/>
                  <c:y val="-1.097989742027417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1,2%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746-483E-A6D7-8583D7DD796B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0,15%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7A9-4462-B21F-9B4A558D4A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3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общегосударственные вопросы 58,7 млн.руб</c:v>
                </c:pt>
                <c:pt idx="1">
                  <c:v>национальная экономика 173,7 млн.руб.</c:v>
                </c:pt>
                <c:pt idx="2">
                  <c:v>жилищно-коммунальное хозяйство 425,5 млн.руб.</c:v>
                </c:pt>
                <c:pt idx="3">
                  <c:v>культура 8,4 млн.руб</c:v>
                </c:pt>
                <c:pt idx="4">
                  <c:v>социальная политика 1,0 млн.руб.</c:v>
                </c:pt>
              </c:strCache>
            </c:strRef>
          </c:cat>
          <c:val>
            <c:numRef>
              <c:f>Лист1!$B$2:$B$6</c:f>
              <c:numCache>
                <c:formatCode>0.0%</c:formatCode>
                <c:ptCount val="5"/>
                <c:pt idx="0">
                  <c:v>8.7999999999999995E-2</c:v>
                </c:pt>
                <c:pt idx="1">
                  <c:v>0.26</c:v>
                </c:pt>
                <c:pt idx="2">
                  <c:v>0.63700000000000001</c:v>
                </c:pt>
                <c:pt idx="3">
                  <c:v>1.2E-2</c:v>
                </c:pt>
                <c:pt idx="4">
                  <c:v>1.5E-3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46-483E-A6D7-8583D7DD79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10">
          <a:noFill/>
        </a:ln>
        <a:effectLst/>
      </c:spPr>
    </c:plotArea>
    <c:legend>
      <c:legendPos val="r"/>
      <c:layout>
        <c:manualLayout>
          <c:xMode val="edge"/>
          <c:yMode val="edge"/>
          <c:x val="0.65608413531641874"/>
          <c:y val="1.7730447977471257E-2"/>
          <c:w val="0.34082944493049488"/>
          <c:h val="0.9044964317476844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3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3"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75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2450" y="0"/>
            <a:ext cx="4308475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AEB5667D-4688-4E10-B97F-776912102BCC}" type="datetimeFigureOut">
              <a:rPr lang="ru-RU"/>
              <a:pPr>
                <a:defRPr/>
              </a:pPr>
              <a:t>06.06.2024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21438"/>
            <a:ext cx="4308475" cy="338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2450" y="6421438"/>
            <a:ext cx="4308475" cy="338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1371DD74-E1DC-4226-93F2-51EEF043F6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3880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75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2450" y="0"/>
            <a:ext cx="4308475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A3BBB1A-062F-4610-8FB2-C82772D5817B}" type="datetimeFigureOut">
              <a:rPr lang="ru-RU"/>
              <a:pPr>
                <a:defRPr/>
              </a:pPr>
              <a:t>06.06.2024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79775" y="506413"/>
            <a:ext cx="3382963" cy="2536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3775" y="3211513"/>
            <a:ext cx="7954963" cy="30432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21438"/>
            <a:ext cx="4308475" cy="338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2450" y="6421438"/>
            <a:ext cx="4308475" cy="338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0CCD711-90C0-4487-BB58-D8AB039C46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6092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F882A7-0D9F-4A03-94EC-B297DEB1ED65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CCD711-90C0-4487-BB58-D8AB039C4684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588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8759-891D-4FB9-ADA0-2182BB100FD2}" type="datetimeFigureOut">
              <a:rPr lang="ru-RU"/>
              <a:pPr>
                <a:defRPr/>
              </a:pPr>
              <a:t>06.06.2024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F1071-7EE6-4788-B620-76D0B85287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36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D178E-66EC-4FE6-A679-AC49A1ABA56A}" type="datetimeFigureOut">
              <a:rPr lang="ru-RU"/>
              <a:pPr>
                <a:defRPr/>
              </a:pPr>
              <a:t>06.06.2024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1951-6093-45A7-9B58-F817549624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154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87290-FAB8-44DD-A094-7F75705B3369}" type="datetimeFigureOut">
              <a:rPr lang="ru-RU"/>
              <a:pPr>
                <a:defRPr/>
              </a:pPr>
              <a:t>06.06.2024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6A700-D7BC-4F7C-8512-567BF79933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326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1CCC3-6D7C-4E21-A47F-5A945969F533}" type="datetimeFigureOut">
              <a:rPr lang="ru-RU"/>
              <a:pPr>
                <a:defRPr/>
              </a:pPr>
              <a:t>06.06.2024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D1279-F530-4993-AAF2-9E0B86231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510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7E254-6917-4E7E-A570-881934E06C27}" type="datetimeFigureOut">
              <a:rPr lang="ru-RU"/>
              <a:pPr>
                <a:defRPr/>
              </a:pPr>
              <a:t>06.06.2024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60ED6-5A7E-4A93-82C0-3AFEDD9941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537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588D2-10B0-443C-902E-C875895B80BB}" type="datetimeFigureOut">
              <a:rPr lang="ru-RU"/>
              <a:pPr>
                <a:defRPr/>
              </a:pPr>
              <a:t>06.06.2024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7D104-4148-4A98-A991-14C7AE5D1F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700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C4235-80F5-411F-B6BA-C3AB700919C9}" type="datetimeFigureOut">
              <a:rPr lang="ru-RU"/>
              <a:pPr>
                <a:defRPr/>
              </a:pPr>
              <a:t>06.06.2024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8BFA1-F993-43EA-876C-B4C352DFC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545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38FF9-7C8E-4C20-AB35-382246518A6B}" type="datetimeFigureOut">
              <a:rPr lang="ru-RU"/>
              <a:pPr>
                <a:defRPr/>
              </a:pPr>
              <a:t>06.06.2024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E5E08-A00E-4B86-B7BF-F860D67A6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950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371FD-8EAC-4068-88E6-242E30851B46}" type="datetimeFigureOut">
              <a:rPr lang="ru-RU"/>
              <a:pPr>
                <a:defRPr/>
              </a:pPr>
              <a:t>06.06.2024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283DF-2193-4D2B-903E-0A0FE30ADA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738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74C6E-98F6-4028-A09C-2B11318993E1}" type="datetimeFigureOut">
              <a:rPr lang="ru-RU"/>
              <a:pPr>
                <a:defRPr/>
              </a:pPr>
              <a:t>06.06.2024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B1CE8-09CF-4346-8D49-528E40B4B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635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F194D-9EFC-4D60-A3F5-DC4E5BA3A64D}" type="datetimeFigureOut">
              <a:rPr lang="ru-RU"/>
              <a:pPr>
                <a:defRPr/>
              </a:pPr>
              <a:t>06.06.2024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3F24E-70BB-4FBD-A521-2D9F64DA18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592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7F5694-80D3-4B99-9B9F-6512B7FCA2F6}" type="datetimeFigureOut">
              <a:rPr lang="ru-RU"/>
              <a:pPr>
                <a:defRPr/>
              </a:pPr>
              <a:t>06.06.2024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85D1CC-0876-472B-8F8F-419AD50F73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86451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консолидированного бюджета городского поселения Рузаевка </a:t>
            </a:r>
            <a:r>
              <a:rPr lang="ru-RU" sz="28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2023 год</a:t>
            </a:r>
            <a:br>
              <a:rPr lang="ru-RU" sz="28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kern="1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  <a:r>
              <a:rPr lang="ru-RU" sz="2800" b="1" i="1" kern="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835,6</a:t>
            </a:r>
            <a:r>
              <a:rPr lang="ru-RU" sz="2800" b="1" i="1" kern="1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млн.руб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  Факт </a:t>
            </a: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731,4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млн.руб.</a:t>
            </a:r>
            <a:b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исполнено </a:t>
            </a: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87,5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%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годового плана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5734979"/>
              </p:ext>
            </p:extLst>
          </p:nvPr>
        </p:nvGraphicFramePr>
        <p:xfrm>
          <a:off x="4643438" y="2349500"/>
          <a:ext cx="4403725" cy="3844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687508"/>
              </p:ext>
            </p:extLst>
          </p:nvPr>
        </p:nvGraphicFramePr>
        <p:xfrm>
          <a:off x="285720" y="2500306"/>
          <a:ext cx="4535488" cy="374491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688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66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6736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u="sng" dirty="0">
                          <a:solidFill>
                            <a:schemeClr val="tx1"/>
                          </a:solidFill>
                        </a:rPr>
                        <a:t>Налоговые доходы</a:t>
                      </a:r>
                    </a:p>
                    <a:p>
                      <a:endParaRPr lang="ru-RU" sz="1800" dirty="0"/>
                    </a:p>
                  </a:txBody>
                  <a:tcPr marL="91427" marR="91427" marT="45737" marB="45737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–</a:t>
                      </a: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149,8 </a:t>
                      </a:r>
                      <a:r>
                        <a:rPr 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млн.руб.</a:t>
                      </a:r>
                    </a:p>
                  </a:txBody>
                  <a:tcPr marL="91427" marR="91427" marT="45737" marB="45737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0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r>
                        <a:rPr lang="ru-RU" sz="18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ru-RU" sz="18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161,5</a:t>
                      </a:r>
                      <a:r>
                        <a:rPr lang="ru-RU" sz="18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млн.руб.</a:t>
                      </a:r>
                      <a:endParaRPr lang="ru-RU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7" marR="91427" marT="45737" marB="45737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73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i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108,5%</a:t>
                      </a:r>
                      <a:r>
                        <a:rPr lang="ru-RU" sz="1800" b="1" i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исполнения</a:t>
                      </a:r>
                    </a:p>
                  </a:txBody>
                  <a:tcPr marL="91427" marR="91427" marT="45737" marB="45737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736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u="sng" dirty="0">
                          <a:solidFill>
                            <a:schemeClr val="tx1"/>
                          </a:solidFill>
                        </a:rPr>
                        <a:t>Неналоговые доходы</a:t>
                      </a:r>
                    </a:p>
                    <a:p>
                      <a:endParaRPr lang="ru-RU" sz="1800" dirty="0"/>
                    </a:p>
                  </a:txBody>
                  <a:tcPr marL="91427" marR="91427" marT="45737" marB="45737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– </a:t>
                      </a: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20,5</a:t>
                      </a:r>
                      <a:r>
                        <a:rPr 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млн.руб.</a:t>
                      </a:r>
                    </a:p>
                  </a:txBody>
                  <a:tcPr marL="91427" marR="91427" marT="45737" marB="45737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73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r>
                        <a:rPr lang="ru-RU" sz="18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ru-RU" sz="18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22,2</a:t>
                      </a:r>
                      <a:r>
                        <a:rPr lang="ru-RU" sz="18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млн.руб.</a:t>
                      </a:r>
                      <a:endParaRPr lang="ru-RU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7" marR="91427" marT="45737" marB="45737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73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i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108,3%</a:t>
                      </a:r>
                      <a:r>
                        <a:rPr lang="ru-RU" sz="1800" b="1" i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исполнения</a:t>
                      </a:r>
                    </a:p>
                  </a:txBody>
                  <a:tcPr marL="91427" marR="91427" marT="45737" marB="45737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6736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u="sng" dirty="0">
                          <a:solidFill>
                            <a:schemeClr val="tx1"/>
                          </a:solidFill>
                        </a:rPr>
                        <a:t>Доходы от бюджетов других уровней</a:t>
                      </a:r>
                    </a:p>
                    <a:p>
                      <a:endParaRPr lang="ru-RU" sz="1800" dirty="0"/>
                    </a:p>
                  </a:txBody>
                  <a:tcPr marL="91427" marR="91427" marT="45737" marB="45737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–</a:t>
                      </a:r>
                      <a:r>
                        <a:rPr lang="ru-RU" sz="1800" b="1" dirty="0">
                          <a:solidFill>
                            <a:srgbClr val="6633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665,3</a:t>
                      </a: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млн.руб.</a:t>
                      </a:r>
                    </a:p>
                  </a:txBody>
                  <a:tcPr marL="91427" marR="91427" marT="45737" marB="45737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673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r>
                        <a:rPr lang="ru-RU" sz="18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ru-RU" sz="18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547,7 </a:t>
                      </a:r>
                      <a:r>
                        <a:rPr lang="ru-RU" sz="18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млн.руб.</a:t>
                      </a:r>
                      <a:endParaRPr lang="ru-RU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7" marR="91427" marT="45737" marB="45737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673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i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82,3%</a:t>
                      </a:r>
                      <a:r>
                        <a:rPr lang="ru-RU" sz="1800" b="1" i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исполнения</a:t>
                      </a:r>
                    </a:p>
                  </a:txBody>
                  <a:tcPr marL="91427" marR="91427" marT="45737" marB="45737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496300" cy="1143000"/>
          </a:xfrm>
        </p:spPr>
        <p:txBody>
          <a:bodyPr/>
          <a:lstStyle/>
          <a:p>
            <a:pPr eaLnBrk="1" hangingPunct="1"/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Доходы консолидированного бюджета городского поселения Рузаевка за 2021-2023гг.</a:t>
            </a:r>
          </a:p>
        </p:txBody>
      </p:sp>
      <p:graphicFrame>
        <p:nvGraphicFramePr>
          <p:cNvPr id="2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7131335"/>
              </p:ext>
            </p:extLst>
          </p:nvPr>
        </p:nvGraphicFramePr>
        <p:xfrm>
          <a:off x="519113" y="1392238"/>
          <a:ext cx="8394700" cy="184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Объект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405502"/>
              </p:ext>
            </p:extLst>
          </p:nvPr>
        </p:nvGraphicFramePr>
        <p:xfrm>
          <a:off x="661988" y="3048000"/>
          <a:ext cx="8229600" cy="3413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19113" y="5384800"/>
            <a:ext cx="936625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06" y="404664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консолидированного бюджета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городского поселения Рузаевка за 2023 год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819,7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млн.руб.      Факт 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667,6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млн.руб.</a:t>
            </a:r>
            <a:b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исполнено 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81,44%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годового плана</a:t>
            </a:r>
            <a:endParaRPr lang="ru-RU" sz="2800" dirty="0"/>
          </a:p>
        </p:txBody>
      </p:sp>
      <p:graphicFrame>
        <p:nvGraphicFramePr>
          <p:cNvPr id="3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2007471"/>
              </p:ext>
            </p:extLst>
          </p:nvPr>
        </p:nvGraphicFramePr>
        <p:xfrm>
          <a:off x="457200" y="2060575"/>
          <a:ext cx="8229600" cy="4608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24918</TotalTime>
  <Words>158</Words>
  <Application>Microsoft Office PowerPoint</Application>
  <PresentationFormat>Экран (4:3)</PresentationFormat>
  <Paragraphs>27</Paragraphs>
  <Slides>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Тема Office</vt:lpstr>
      <vt:lpstr>   Доходы консолидированного бюджета городского поселения Рузаевка за 2023 год План 835,6 млн.руб.      Факт 731,4 млн.руб. исполнено 87,5 % от годового плана</vt:lpstr>
      <vt:lpstr>Доходы консолидированного бюджета городского поселения Рузаевка за 2021-2023гг.</vt:lpstr>
      <vt:lpstr> Расходы консолидированного бюджета  городского поселения Рузаевка за 2023 год  План 819,7 млн.руб.      Факт 667,6 млн.руб. исполнено 81,44% от годового плана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Главы администрации….</dc:title>
  <dc:creator>Екатерина Сергеевна Плиско</dc:creator>
  <cp:lastModifiedBy>ws15</cp:lastModifiedBy>
  <cp:revision>513</cp:revision>
  <cp:lastPrinted>2024-03-11T11:44:03Z</cp:lastPrinted>
  <dcterms:created xsi:type="dcterms:W3CDTF">2016-02-18T10:35:28Z</dcterms:created>
  <dcterms:modified xsi:type="dcterms:W3CDTF">2024-06-06T10:41:28Z</dcterms:modified>
</cp:coreProperties>
</file>